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9906000" cy="6858000" type="A4"/>
  <p:notesSz cx="6735763" cy="98663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" roundtripDataSignature="AMtx7miQ6qibgGiLkD+JlYLm7jKNpspJQ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FDE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F0F748-7AA5-4B90-91AD-3F4FFDBD375E}">
  <a:tblStyle styleId="{69F0F748-7AA5-4B90-91AD-3F4FFDBD375E}" styleName="Table_0">
    <a:wholeTbl>
      <a:tcTxStyle b="off" i="off">
        <a:font>
          <a:latin typeface="游ゴシック"/>
          <a:ea typeface="游ゴシック"/>
          <a:cs typeface="游ゴシック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12" autoAdjust="0"/>
    <p:restoredTop sz="92857" autoAdjust="0"/>
  </p:normalViewPr>
  <p:slideViewPr>
    <p:cSldViewPr snapToGrid="0">
      <p:cViewPr varScale="1">
        <p:scale>
          <a:sx n="101" d="100"/>
          <a:sy n="101" d="100"/>
        </p:scale>
        <p:origin x="2088" y="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2" y="2"/>
            <a:ext cx="2919413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14763" y="2"/>
            <a:ext cx="2919412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2" y="9371013"/>
            <a:ext cx="2919413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73894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body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sz="1950" b="1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None/>
              <a:defRPr sz="1625" b="1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None/>
              <a:defRPr sz="1463" b="1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682328" y="2505075"/>
            <a:ext cx="4190702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sz="1950" b="1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None/>
              <a:defRPr sz="1625" b="1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None/>
              <a:defRPr sz="1463" b="1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&#10;コンテンツ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body" idx="1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 sz="2600"/>
            </a:lvl1pPr>
            <a:lvl2pPr marL="914400" lvl="1" indent="-373062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275"/>
              <a:buChar char="•"/>
              <a:defRPr sz="2275"/>
            </a:lvl2pPr>
            <a:lvl3pPr marL="1371600" lvl="2" indent="-352425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Char char="•"/>
              <a:defRPr sz="1950"/>
            </a:lvl3pPr>
            <a:lvl4pPr marL="1828800" lvl="3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4pPr>
            <a:lvl5pPr marL="2286000" lvl="4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5pPr>
            <a:lvl6pPr marL="2743200" lvl="5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6pPr>
            <a:lvl7pPr marL="3200400" lvl="6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7pPr>
            <a:lvl8pPr marL="3657600" lvl="7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8pPr>
            <a:lvl9pPr marL="4114800" lvl="8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9pPr>
          </a:lstStyle>
          <a:p>
            <a:endParaRPr/>
          </a:p>
        </p:txBody>
      </p:sp>
      <p:sp>
        <p:nvSpPr>
          <p:cNvPr id="61" name="Google Shape;61;p12"/>
          <p:cNvSpPr txBox="1">
            <a:spLocks noGrp="1"/>
          </p:cNvSpPr>
          <p:nvPr>
            <p:ph type="body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138"/>
              <a:buNone/>
              <a:defRPr sz="1138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9pPr>
          </a:lstStyle>
          <a:p>
            <a:endParaRPr/>
          </a:p>
        </p:txBody>
      </p:sp>
      <p:sp>
        <p:nvSpPr>
          <p:cNvPr id="62" name="Google Shape;62;p12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>
            <a:spLocks noGrp="1"/>
          </p:cNvSpPr>
          <p:nvPr>
            <p:ph type="pic" idx="2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275"/>
              <a:buFont typeface="Arial"/>
              <a:buNone/>
              <a:defRPr sz="22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None/>
              <a:defRPr sz="1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body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138"/>
              <a:buNone/>
              <a:defRPr sz="1138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&#10;縦書きテキスト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 rot="5400000">
            <a:off x="2777332" y="-270669"/>
            <a:ext cx="4351338" cy="854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 rot="5400000">
            <a:off x="5251052" y="2203053"/>
            <a:ext cx="5811838" cy="2135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body" idx="1"/>
          </p:nvPr>
        </p:nvSpPr>
        <p:spPr>
          <a:xfrm rot="5400000">
            <a:off x="917178" y="128985"/>
            <a:ext cx="5811838" cy="6284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75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3062" algn="l" rtl="0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275"/>
              <a:buFont typeface="Arial"/>
              <a:buChar char="•"/>
              <a:defRPr sz="22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2425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Char char="•"/>
              <a:defRPr sz="1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787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Char char="•"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"/>
          <p:cNvSpPr txBox="1">
            <a:spLocks noGrp="1"/>
          </p:cNvSpPr>
          <p:nvPr>
            <p:ph type="title"/>
          </p:nvPr>
        </p:nvSpPr>
        <p:spPr>
          <a:xfrm>
            <a:off x="903112" y="39553"/>
            <a:ext cx="5359787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1900"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事業名：</a:t>
            </a: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○○○○</a:t>
            </a:r>
            <a:r>
              <a:rPr 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事業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（実施主体名）</a:t>
            </a:r>
            <a:r>
              <a:rPr 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　</a:t>
            </a:r>
            <a:endParaRPr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99" name="Google Shape;99;p1"/>
          <p:cNvGrpSpPr/>
          <p:nvPr/>
        </p:nvGrpSpPr>
        <p:grpSpPr>
          <a:xfrm>
            <a:off x="-18165" y="566123"/>
            <a:ext cx="9910806" cy="110465"/>
            <a:chOff x="-3175" y="476672"/>
            <a:chExt cx="9910806" cy="110465"/>
          </a:xfrm>
        </p:grpSpPr>
        <p:cxnSp>
          <p:nvCxnSpPr>
            <p:cNvPr id="100" name="Google Shape;100;p1"/>
            <p:cNvCxnSpPr/>
            <p:nvPr/>
          </p:nvCxnSpPr>
          <p:spPr>
            <a:xfrm>
              <a:off x="1631" y="476672"/>
              <a:ext cx="9906000" cy="0"/>
            </a:xfrm>
            <a:prstGeom prst="straightConnector1">
              <a:avLst/>
            </a:prstGeom>
            <a:noFill/>
            <a:ln w="57150" cap="flat" cmpd="sng">
              <a:solidFill>
                <a:srgbClr val="FFCCF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1" name="Google Shape;101;p1"/>
            <p:cNvCxnSpPr/>
            <p:nvPr/>
          </p:nvCxnSpPr>
          <p:spPr>
            <a:xfrm>
              <a:off x="-3175" y="535980"/>
              <a:ext cx="9906000" cy="0"/>
            </a:xfrm>
            <a:prstGeom prst="straightConnector1">
              <a:avLst/>
            </a:prstGeom>
            <a:noFill/>
            <a:ln w="63500" cap="flat" cmpd="sng">
              <a:solidFill>
                <a:srgbClr val="FF99CC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2" name="Google Shape;102;p1"/>
            <p:cNvCxnSpPr/>
            <p:nvPr/>
          </p:nvCxnSpPr>
          <p:spPr>
            <a:xfrm>
              <a:off x="1631" y="587137"/>
              <a:ext cx="9906000" cy="0"/>
            </a:xfrm>
            <a:prstGeom prst="straightConnector1">
              <a:avLst/>
            </a:prstGeom>
            <a:noFill/>
            <a:ln w="60325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03" name="Google Shape;103;p1"/>
          <p:cNvSpPr txBox="1"/>
          <p:nvPr/>
        </p:nvSpPr>
        <p:spPr>
          <a:xfrm>
            <a:off x="7655660" y="-14661"/>
            <a:ext cx="2288730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特別体験事業　</a:t>
            </a:r>
            <a:r>
              <a:rPr lang="en-US" altLang="ja-JP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【</a:t>
            </a:r>
            <a:r>
              <a:rPr lang="ja-JP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様式４</a:t>
            </a:r>
            <a:r>
              <a:rPr lang="en-US" altLang="ja-JP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】</a:t>
            </a:r>
            <a:endParaRPr dirty="0"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</p:txBody>
      </p:sp>
      <p:sp>
        <p:nvSpPr>
          <p:cNvPr id="19" name="Google Shape;92;p1"/>
          <p:cNvSpPr txBox="1">
            <a:spLocks/>
          </p:cNvSpPr>
          <p:nvPr/>
        </p:nvSpPr>
        <p:spPr>
          <a:xfrm>
            <a:off x="5479896" y="37741"/>
            <a:ext cx="1497446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1900"/>
              <a:buFont typeface="Meiryo"/>
              <a:buNone/>
            </a:pP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【○○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県○○市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】 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　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Google Shape;92;p1"/>
          <p:cNvSpPr txBox="1">
            <a:spLocks/>
          </p:cNvSpPr>
          <p:nvPr/>
        </p:nvSpPr>
        <p:spPr>
          <a:xfrm>
            <a:off x="7385558" y="208484"/>
            <a:ext cx="2490461" cy="3530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SzPts val="1900"/>
              <a:buFont typeface="Meiryo"/>
              <a:buNone/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対象経費合計：○○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,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○○○千円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buSzPts val="1900"/>
              <a:buFont typeface="Meiryo"/>
              <a:buNone/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支援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補助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希望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額：○○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,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○○○千円</a:t>
            </a:r>
          </a:p>
        </p:txBody>
      </p:sp>
      <p:sp>
        <p:nvSpPr>
          <p:cNvPr id="18" name="Google Shape;93;p1"/>
          <p:cNvSpPr txBox="1"/>
          <p:nvPr/>
        </p:nvSpPr>
        <p:spPr>
          <a:xfrm>
            <a:off x="7632945" y="2375630"/>
            <a:ext cx="2253271" cy="2015896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ja-JP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※</a:t>
            </a:r>
            <a:r>
              <a:rPr lang="ja-JP" altLang="en-US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パワーポイントファイルのままで提出ください</a:t>
            </a:r>
            <a:endParaRPr lang="en-US" altLang="ja-JP" sz="9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l" rtl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9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　　</a:t>
            </a:r>
            <a:r>
              <a:rPr lang="ja-JP" altLang="en-US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スライドは</a:t>
            </a:r>
            <a:r>
              <a:rPr lang="en-US" altLang="ja-JP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A4</a:t>
            </a:r>
            <a:r>
              <a:rPr lang="ja-JP" altLang="en-US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横１枚に収めてください</a:t>
            </a:r>
            <a:endParaRPr lang="en-US" altLang="ja-JP" sz="9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l" rtl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　　→　印刷範囲にご留意ください</a:t>
            </a:r>
            <a:endParaRPr lang="en-US" altLang="ja-JP" sz="9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l" rtl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9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　　補足資料の添付不可</a:t>
            </a:r>
            <a:endParaRPr lang="en-US" altLang="ja-JP" sz="9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l" rtl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sz="9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indent="-171450" algn="l" rtl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游ゴシック" panose="020B0400000000000000" pitchFamily="50" charset="-128"/>
              <a:buChar char="※"/>
            </a:pPr>
            <a:r>
              <a:rPr lang="ja-JP" altLang="en-US" sz="9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単一申請は申請希望欄に「</a:t>
            </a:r>
            <a:r>
              <a:rPr lang="en-US" altLang="ja-JP" sz="9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1</a:t>
            </a:r>
            <a:r>
              <a:rPr lang="ja-JP" altLang="en-US" sz="9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」のみ記載。</a:t>
            </a:r>
            <a:endParaRPr lang="en-US" altLang="ja-JP" sz="9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indent="-171450">
              <a:lnSpc>
                <a:spcPts val="1500"/>
              </a:lnSpc>
              <a:buFont typeface="游ゴシック" panose="020B0400000000000000" pitchFamily="50" charset="-128"/>
              <a:buChar char="※"/>
            </a:pPr>
            <a:r>
              <a:rPr lang="ja-JP" altLang="en-US" sz="9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同一事業で重複申請の場合は、</a:t>
            </a:r>
            <a:endParaRPr lang="en-US" altLang="ja-JP" sz="9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>
              <a:lnSpc>
                <a:spcPts val="1500"/>
              </a:lnSpc>
            </a:pP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国・地方公共団体等所管事業</a:t>
            </a:r>
            <a:r>
              <a:rPr lang="ja-JP" altLang="en-US" sz="9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と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民間企業等支援事業</a:t>
            </a:r>
            <a:r>
              <a:rPr lang="ja-JP" altLang="en-US" sz="9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①又は②を選択の上、申請優先順位「</a:t>
            </a:r>
            <a:r>
              <a:rPr lang="en-US" altLang="ja-JP" sz="9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1,2</a:t>
            </a:r>
            <a:r>
              <a:rPr lang="ja-JP" altLang="en-US" sz="9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」を記載。</a:t>
            </a:r>
            <a:endParaRPr lang="en-US" altLang="ja-JP" sz="9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39" name="Google Shape;93;p1"/>
          <p:cNvSpPr txBox="1"/>
          <p:nvPr/>
        </p:nvSpPr>
        <p:spPr>
          <a:xfrm>
            <a:off x="7691119" y="4787697"/>
            <a:ext cx="2253271" cy="938678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171450" lvl="0" indent="-171450">
              <a:buFont typeface="游ゴシック" panose="020B0400000000000000" pitchFamily="50" charset="-128"/>
              <a:buChar char="※"/>
            </a:pPr>
            <a:r>
              <a:rPr lang="ja-JP" altLang="ja-JP" sz="11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事業</a:t>
            </a:r>
            <a:r>
              <a:rPr lang="ja-JP" altLang="en-US" sz="11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の内容が分かる</a:t>
            </a:r>
            <a:r>
              <a:rPr lang="ja-JP" altLang="ja-JP" sz="11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イメージ図、</a:t>
            </a:r>
            <a:r>
              <a:rPr lang="ja-JP" altLang="en-US" sz="11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画像</a:t>
            </a:r>
            <a:r>
              <a:rPr lang="ja-JP" altLang="ja-JP" sz="11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等を</a:t>
            </a:r>
            <a:r>
              <a:rPr lang="ja-JP" altLang="en-US" sz="11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添付</a:t>
            </a:r>
            <a:r>
              <a:rPr lang="ja-JP" altLang="ja-JP" sz="11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してください。</a:t>
            </a:r>
            <a:endParaRPr lang="en-US" altLang="ja-JP" sz="11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lvl="0"/>
            <a:r>
              <a:rPr lang="ja-JP" altLang="en-US" sz="11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（提供する画像は一目で見て何　</a:t>
            </a:r>
            <a:endParaRPr lang="en-US" altLang="ja-JP" sz="11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lvl="0"/>
            <a:r>
              <a:rPr lang="ja-JP" altLang="en-US" sz="11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　が映っているのかわかりやすい画　</a:t>
            </a:r>
            <a:endParaRPr lang="en-US" altLang="ja-JP" sz="11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lvl="0"/>
            <a:r>
              <a:rPr lang="ja-JP" altLang="en-US" sz="11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　像を推奨します）</a:t>
            </a:r>
            <a:endParaRPr lang="en-US" altLang="ja-JP" sz="11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9E9858EE-8D7A-8BBE-7FC3-D6EDA7E35FC2}"/>
              </a:ext>
            </a:extLst>
          </p:cNvPr>
          <p:cNvGrpSpPr/>
          <p:nvPr/>
        </p:nvGrpSpPr>
        <p:grpSpPr>
          <a:xfrm>
            <a:off x="62685" y="735897"/>
            <a:ext cx="7598885" cy="6082549"/>
            <a:chOff x="399516" y="735897"/>
            <a:chExt cx="6344293" cy="6082549"/>
          </a:xfrm>
        </p:grpSpPr>
        <p:graphicFrame>
          <p:nvGraphicFramePr>
            <p:cNvPr id="38" name="Google Shape;88;p1"/>
            <p:cNvGraphicFramePr/>
            <p:nvPr>
              <p:extLst>
                <p:ext uri="{D42A27DB-BD31-4B8C-83A1-F6EECF244321}">
                  <p14:modId xmlns:p14="http://schemas.microsoft.com/office/powerpoint/2010/main" val="562157168"/>
                </p:ext>
              </p:extLst>
            </p:nvPr>
          </p:nvGraphicFramePr>
          <p:xfrm>
            <a:off x="399516" y="735897"/>
            <a:ext cx="6344293" cy="6082549"/>
          </p:xfrm>
          <a:graphic>
            <a:graphicData uri="http://schemas.openxmlformats.org/drawingml/2006/table">
              <a:tbl>
                <a:tblPr firstRow="1" bandRow="1">
                  <a:noFill/>
                  <a:tableStyleId>{69F0F748-7AA5-4B90-91AD-3F4FFDBD375E}</a:tableStyleId>
                </a:tblPr>
                <a:tblGrid>
                  <a:gridCol w="1316272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3128213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1180451">
                    <a:extLst>
                      <a:ext uri="{9D8B030D-6E8A-4147-A177-3AD203B41FA5}">
                        <a16:colId xmlns:a16="http://schemas.microsoft.com/office/drawing/2014/main" val="2234875758"/>
                      </a:ext>
                    </a:extLst>
                  </a:gridCol>
                  <a:gridCol w="1973949">
                    <a:extLst>
                      <a:ext uri="{9D8B030D-6E8A-4147-A177-3AD203B41FA5}">
                        <a16:colId xmlns:a16="http://schemas.microsoft.com/office/drawing/2014/main" val="215087232"/>
                      </a:ext>
                    </a:extLst>
                  </a:gridCol>
                </a:tblGrid>
                <a:tr h="775909">
                  <a:tc gridSpan="4"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chemeClr val="dk1"/>
                          </a:buClr>
                          <a:buSzPts val="1100"/>
                          <a:buFont typeface="Meiryo"/>
                          <a:buNone/>
                        </a:pPr>
                        <a:endParaRPr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endParaRPr>
                      </a:p>
                    </a:txBody>
                    <a:tcPr marL="91450" marR="91450" marT="45725" marB="45725">
                      <a:lnL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lt1"/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kumimoji="1" lang="ja-JP" altLang="en-US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kumimoji="1" lang="ja-JP" altLang="en-US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445453022"/>
                    </a:ext>
                  </a:extLst>
                </a:tr>
                <a:tr h="406990"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chemeClr val="dk1"/>
                          </a:buClr>
                          <a:buSzPts val="1100"/>
                          <a:buFont typeface="Meiryo"/>
                          <a:buNone/>
                        </a:pPr>
                        <a:r>
                          <a:rPr lang="ja-JP" altLang="en-US" sz="900" b="1" dirty="0">
                            <a:solidFill>
                              <a:schemeClr val="tx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</a:rPr>
                          <a:t>実施体制</a:t>
                        </a:r>
                        <a:endParaRPr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a:tcPr>
                  </a:tc>
                  <a:tc gridSpan="3">
                    <a:txBody>
                      <a:bodyPr/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endParaRPr>
                      </a:p>
                    </a:txBody>
                    <a:tcPr marL="91450" marR="91450" marT="45725" marB="45725">
                      <a:lnL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lt1"/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kumimoji="1" lang="ja-JP" altLang="en-US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kumimoji="1" lang="ja-JP" altLang="en-US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3841863330"/>
                    </a:ext>
                  </a:extLst>
                </a:tr>
                <a:tr h="378895"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chemeClr val="dk1"/>
                          </a:buClr>
                          <a:buSzPts val="1100"/>
                          <a:buFont typeface="Meiryo"/>
                          <a:buNone/>
                        </a:pPr>
                        <a:r>
                          <a:rPr lang="ja-JP" altLang="en-US" sz="900" b="1" dirty="0">
                            <a:solidFill>
                              <a:schemeClr val="tx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</a:rPr>
                          <a:t>活用する資源</a:t>
                        </a:r>
                        <a:endParaRPr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a:tcPr>
                  </a:tc>
                  <a:tc gridSpan="3">
                    <a:txBody>
                      <a:bodyPr/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endParaRPr>
                      </a:p>
                    </a:txBody>
                    <a:tcPr marL="91450" marR="91450" marT="45725" marB="45725">
                      <a:lnL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lt1"/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kumimoji="1" lang="ja-JP" altLang="en-US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kumimoji="1" lang="ja-JP" altLang="en-US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841528834"/>
                    </a:ext>
                  </a:extLst>
                </a:tr>
                <a:tr h="1105625">
                  <a:tc>
                    <a:txBody>
                      <a:bodyPr/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lang="ja-JP" altLang="en-US" sz="900" b="1" dirty="0">
                            <a:solidFill>
                              <a:schemeClr val="tx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体験コンテンツ・</a:t>
                        </a:r>
                        <a:endParaRPr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endParaRPr>
                      </a:p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lang="ja-JP" altLang="en-US" sz="900" b="1" dirty="0">
                            <a:solidFill>
                              <a:schemeClr val="tx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イベント等の内容</a:t>
                        </a:r>
                        <a:endParaRPr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a:tcPr>
                  </a:tc>
                  <a:tc gridSpan="3">
                    <a:txBody>
                      <a:bodyPr/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endParaRPr>
                      </a:p>
                    </a:txBody>
                    <a:tcPr marL="91450" marR="91450" marT="45725" marB="45725">
                      <a:lnL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lt1"/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kumimoji="1" lang="ja-JP" altLang="en-US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kumimoji="1" lang="ja-JP" altLang="en-US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771896">
                  <a:tc>
                    <a:txBody>
                      <a:bodyPr/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lang="ja-JP" altLang="en-US" sz="900" b="1" dirty="0">
                            <a:solidFill>
                              <a:schemeClr val="tx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インバウンド誘客・</a:t>
                        </a:r>
                        <a:endParaRPr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endParaRPr>
                      </a:p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lang="ja-JP" altLang="en-US" sz="900" b="1" dirty="0">
                            <a:solidFill>
                              <a:schemeClr val="tx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消費拡大効果</a:t>
                        </a:r>
                        <a:endParaRPr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a:tcPr>
                  </a:tc>
                  <a:tc gridSpan="3">
                    <a:txBody>
                      <a:bodyPr/>
                      <a:lstStyle/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Tx/>
                          <a:buFont typeface="Arial"/>
                          <a:buNone/>
                          <a:tabLst/>
                          <a:defRPr/>
                        </a:pPr>
                        <a:r>
                          <a:rPr lang="en-US" altLang="ja-JP" sz="800" dirty="0">
                            <a:solidFill>
                              <a:schemeClr val="dk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※</a:t>
                        </a:r>
                        <a:r>
                          <a:rPr lang="ja-JP" altLang="en-US" sz="800" dirty="0">
                            <a:solidFill>
                              <a:schemeClr val="dk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誘客効果＝インバウンド誘客見込み数（人）</a:t>
                        </a:r>
                        <a:r>
                          <a:rPr lang="en-US" altLang="ja-JP" sz="800" dirty="0">
                            <a:solidFill>
                              <a:schemeClr val="dk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×</a:t>
                        </a:r>
                        <a:r>
                          <a:rPr lang="ja-JP" altLang="en-US" sz="800" dirty="0">
                            <a:solidFill>
                              <a:schemeClr val="dk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想定客単価（円）</a:t>
                        </a:r>
                        <a:r>
                          <a:rPr lang="en-US" altLang="ja-JP" sz="800" dirty="0">
                            <a:solidFill>
                              <a:schemeClr val="dk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/</a:t>
                        </a:r>
                        <a:r>
                          <a:rPr lang="ja-JP" altLang="en-US" sz="800" dirty="0">
                            <a:solidFill>
                              <a:schemeClr val="dk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支援希望額（円）を必ず記載してください。（</a:t>
                        </a:r>
                        <a:r>
                          <a:rPr lang="ja-JP" altLang="en-US" sz="800" b="0" dirty="0">
                            <a:solidFill>
                              <a:schemeClr val="tx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令和</a:t>
                        </a:r>
                        <a:r>
                          <a:rPr lang="en-US" altLang="ja-JP" sz="800" b="0" dirty="0">
                            <a:solidFill>
                              <a:schemeClr val="tx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7</a:t>
                        </a:r>
                        <a:r>
                          <a:rPr lang="ja-JP" altLang="en-US" sz="800" b="0" dirty="0">
                            <a:solidFill>
                              <a:schemeClr val="tx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年</a:t>
                        </a:r>
                        <a:r>
                          <a:rPr lang="en-US" altLang="ja-JP" sz="800" b="0" dirty="0">
                            <a:solidFill>
                              <a:schemeClr val="tx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2</a:t>
                        </a:r>
                        <a:r>
                          <a:rPr lang="ja-JP" altLang="en-US" sz="800" b="0" dirty="0">
                            <a:solidFill>
                              <a:schemeClr val="tx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月末までの誘客</a:t>
                        </a:r>
                        <a:r>
                          <a:rPr lang="ja-JP" altLang="en-US" sz="800" dirty="0">
                            <a:solidFill>
                              <a:schemeClr val="dk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）</a:t>
                        </a:r>
                        <a:endParaRPr lang="en-US" altLang="ja-JP" sz="80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endParaRPr>
                      </a:p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Tx/>
                          <a:buFont typeface="Arial"/>
                          <a:buNone/>
                          <a:tabLst/>
                          <a:defRPr/>
                        </a:pPr>
                        <a:r>
                          <a:rPr lang="en-US" altLang="ja-JP" sz="800" dirty="0">
                            <a:solidFill>
                              <a:schemeClr val="dk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※</a:t>
                        </a:r>
                        <a:r>
                          <a:rPr lang="ja-JP" altLang="en-US" sz="800" dirty="0">
                            <a:solidFill>
                              <a:schemeClr val="dk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様式</a:t>
                        </a:r>
                        <a:r>
                          <a:rPr lang="en-US" altLang="ja-JP" sz="800" dirty="0">
                            <a:solidFill>
                              <a:schemeClr val="dk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1-1</a:t>
                        </a:r>
                        <a:r>
                          <a:rPr lang="ja-JP" altLang="en-US" sz="800" dirty="0">
                            <a:solidFill>
                              <a:schemeClr val="dk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の直接事業効果、波及事業効果からそれぞれ転記してください。</a:t>
                        </a:r>
                      </a:p>
                    </a:txBody>
                    <a:tcPr marL="91450" marR="91450" marT="45725" marB="45725">
                      <a:lnL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lt1"/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kumimoji="1" lang="ja-JP" altLang="en-US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kumimoji="1" lang="ja-JP" altLang="en-US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9707635"/>
                    </a:ext>
                  </a:extLst>
                </a:tr>
                <a:tr h="752567">
                  <a:tc>
                    <a:txBody>
                      <a:bodyPr/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lang="ja-JP" altLang="en-US" sz="900" b="1" dirty="0">
                            <a:solidFill>
                              <a:schemeClr val="tx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インバウンド消費の</a:t>
                        </a:r>
                        <a:endParaRPr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endParaRPr>
                      </a:p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lang="ja-JP" altLang="en-US" sz="900" b="1" dirty="0">
                            <a:solidFill>
                              <a:schemeClr val="tx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質の向上策</a:t>
                        </a:r>
                        <a:endParaRPr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a:tcPr>
                  </a:tc>
                  <a:tc gridSpan="3">
                    <a:txBody>
                      <a:bodyPr/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lang="en-US" altLang="ja-JP" sz="800" b="0" dirty="0">
                            <a:solidFill>
                              <a:schemeClr val="tx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※</a:t>
                        </a:r>
                        <a:r>
                          <a:rPr lang="ja-JP" altLang="en-US" sz="800" b="0" dirty="0">
                            <a:solidFill>
                              <a:schemeClr val="tx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地域の自然・伝統文化活用、食の地産地消、地域人材の所得向上に資する工夫等を通じ、地域の経済循環に資するものや持続可能な観光へ寄与するもの</a:t>
                        </a:r>
                        <a:endParaRPr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endParaRPr>
                      </a:p>
                    </a:txBody>
                    <a:tcPr marL="91450" marR="91450" marT="45725" marB="45725">
                      <a:lnL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lt1"/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kumimoji="1" lang="ja-JP" altLang="en-US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kumimoji="1" lang="ja-JP" altLang="en-US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929253567"/>
                    </a:ext>
                  </a:extLst>
                </a:tr>
                <a:tr h="517021">
                  <a:tc>
                    <a:txBody>
                      <a:bodyPr/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lang="ja-JP" altLang="en-US" sz="900" b="1" dirty="0">
                            <a:solidFill>
                              <a:schemeClr val="tx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特別性・新規性</a:t>
                        </a:r>
                        <a:endParaRPr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a:tcPr>
                  </a:tc>
                  <a:tc gridSpan="3">
                    <a:txBody>
                      <a:bodyPr/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endParaRPr>
                      </a:p>
                    </a:txBody>
                    <a:tcPr marL="91450" marR="91450" marT="45725" marB="45725">
                      <a:lnL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lt1"/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kumimoji="1" lang="ja-JP" altLang="en-US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kumimoji="1" lang="ja-JP" altLang="en-US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3381183781"/>
                    </a:ext>
                  </a:extLst>
                </a:tr>
                <a:tr h="218391">
                  <a:tc rowSpan="3">
                    <a:txBody>
                      <a:bodyPr/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lang="ja-JP" altLang="en-US" sz="900" b="1" dirty="0">
                            <a:solidFill>
                              <a:schemeClr val="tx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インバウンド向けの効果的な販売促進計画</a:t>
                        </a:r>
                        <a:endParaRPr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a:tcPr>
                  </a:tc>
                  <a:tc rowSpan="3">
                    <a:txBody>
                      <a:bodyPr/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endParaRPr>
                      </a:p>
                    </a:txBody>
                    <a:tcPr marL="91450" marR="91450" marT="45725" marB="45725">
                      <a:lnL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l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Tx/>
                          <a:buFont typeface="Arial"/>
                          <a:buNone/>
                          <a:tabLst/>
                          <a:defRPr/>
                        </a:pPr>
                        <a:r>
                          <a:rPr lang="ja-JP" altLang="en-US" sz="700" b="1" dirty="0">
                            <a:solidFill>
                              <a:schemeClr val="tx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外国語対応自社ＨＰ</a:t>
                        </a:r>
                        <a:endParaRPr lang="en-US" altLang="ja-JP" sz="7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endParaRPr>
                      </a:p>
                    </a:txBody>
                    <a:tcPr marL="91450" marR="91450" marT="45725" marB="45725">
                      <a:lnL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Tx/>
                          <a:buFont typeface="Arial"/>
                          <a:buNone/>
                          <a:tabLst/>
                          <a:defRPr/>
                        </a:pPr>
                        <a:r>
                          <a:rPr lang="ja-JP" altLang="en-US" sz="800" b="0" dirty="0">
                            <a:solidFill>
                              <a:schemeClr val="tx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○月からオープン　○月から販売　等</a:t>
                        </a:r>
                      </a:p>
                    </a:txBody>
                    <a:tcPr marL="91450" marR="91450" marT="45725" marB="45725">
                      <a:lnL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lt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3633384886"/>
                    </a:ext>
                  </a:extLst>
                </a:tr>
                <a:tr h="218391">
                  <a:tc vMerge="1">
                    <a:txBody>
                      <a:bodyPr/>
                      <a:lstStyle/>
                      <a:p>
                        <a:endParaRPr kumimoji="1" lang="ja-JP" altLang="en-US"/>
                      </a:p>
                    </a:txBody>
                    <a:tcPr/>
                  </a:tc>
                  <a:tc vMerge="1">
                    <a:txBody>
                      <a:bodyPr/>
                      <a:lstStyle/>
                      <a:p>
                        <a:endParaRPr kumimoji="1" lang="ja-JP" altLang="en-US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lang="ja-JP" altLang="en-US" sz="700" b="1" dirty="0">
                            <a:solidFill>
                              <a:schemeClr val="tx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旅行業者（海外・国内）</a:t>
                        </a:r>
                        <a:endParaRPr sz="7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endParaRPr>
                      </a:p>
                    </a:txBody>
                    <a:tcPr marL="91450" marR="91450" marT="45725" marB="45725">
                      <a:lnL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Tx/>
                          <a:buFont typeface="Arial"/>
                          <a:buNone/>
                          <a:tabLst/>
                          <a:defRPr/>
                        </a:pPr>
                        <a:r>
                          <a:rPr lang="ja-JP" altLang="en-US" sz="800" b="0" dirty="0">
                            <a:solidFill>
                              <a:schemeClr val="tx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○○により　○月より販売　等</a:t>
                        </a:r>
                        <a:endParaRPr lang="en-US" altLang="ja-JP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endParaRPr>
                      </a:p>
                    </a:txBody>
                    <a:tcPr marL="91450" marR="91450" marT="45725" marB="45725">
                      <a:lnL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lt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309309541"/>
                    </a:ext>
                  </a:extLst>
                </a:tr>
                <a:tr h="218391">
                  <a:tc vMerge="1">
                    <a:txBody>
                      <a:bodyPr/>
                      <a:lstStyle/>
                      <a:p>
                        <a:endParaRPr kumimoji="1" lang="ja-JP" altLang="en-US"/>
                      </a:p>
                    </a:txBody>
                    <a:tcPr/>
                  </a:tc>
                  <a:tc vMerge="1">
                    <a:txBody>
                      <a:bodyPr/>
                      <a:lstStyle/>
                      <a:p>
                        <a:endParaRPr kumimoji="1" lang="ja-JP" altLang="en-US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lang="ja-JP" altLang="en-US" sz="700" b="1" dirty="0">
                            <a:solidFill>
                              <a:schemeClr val="tx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外国語対応</a:t>
                        </a:r>
                        <a:r>
                          <a:rPr lang="en-US" altLang="ja-JP" sz="700" b="1" dirty="0">
                            <a:solidFill>
                              <a:schemeClr val="tx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OTA</a:t>
                        </a:r>
                        <a:r>
                          <a:rPr lang="ja-JP" altLang="en-US" sz="700" b="1" dirty="0">
                            <a:solidFill>
                              <a:schemeClr val="tx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等</a:t>
                        </a:r>
                        <a:endParaRPr lang="en-US" altLang="ja-JP" sz="7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endParaRPr>
                      </a:p>
                    </a:txBody>
                    <a:tcPr marL="91450" marR="91450" marT="45725" marB="45725">
                      <a:lnL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Tx/>
                          <a:buFont typeface="Arial"/>
                          <a:buNone/>
                          <a:tabLst/>
                          <a:defRPr/>
                        </a:pPr>
                        <a:r>
                          <a:rPr lang="ja-JP" altLang="en-US" sz="800" b="0" dirty="0">
                            <a:solidFill>
                              <a:schemeClr val="tx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○○により　○月</a:t>
                        </a:r>
                        <a:r>
                          <a:rPr lang="ja-JP" altLang="en-US" sz="800" b="0">
                            <a:solidFill>
                              <a:schemeClr val="tx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より販売　等</a:t>
                        </a:r>
                        <a:endParaRPr lang="en-US" altLang="ja-JP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endParaRPr>
                      </a:p>
                    </a:txBody>
                    <a:tcPr marL="91450" marR="91450" marT="45725" marB="45725">
                      <a:lnL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lt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443785293"/>
                    </a:ext>
                  </a:extLst>
                </a:tr>
                <a:tr h="344096">
                  <a:tc>
                    <a:txBody>
                      <a:bodyPr/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lang="ja-JP" altLang="en-US" sz="900" b="1" dirty="0">
                            <a:solidFill>
                              <a:schemeClr val="tx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主なスケジュール</a:t>
                        </a:r>
                        <a:endParaRPr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a:tcPr>
                  </a:tc>
                  <a:tc gridSpan="3">
                    <a:txBody>
                      <a:bodyPr/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lang="en-US" altLang="ja-JP" sz="800" b="0" dirty="0">
                            <a:solidFill>
                              <a:schemeClr val="tx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※</a:t>
                        </a:r>
                        <a:r>
                          <a:rPr lang="ja-JP" altLang="en-US" sz="800" b="0" dirty="0">
                            <a:solidFill>
                              <a:schemeClr val="tx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販売等開始時期、体験コンテンツ・イベント等の実施期間を含めて記載してください。</a:t>
                        </a:r>
                        <a:endParaRPr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endParaRPr>
                      </a:p>
                    </a:txBody>
                    <a:tcPr marL="91450" marR="91450" marT="45725" marB="45725">
                      <a:lnL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lt1"/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kumimoji="1" lang="ja-JP" altLang="en-US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kumimoji="1" lang="ja-JP" altLang="en-US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990428979"/>
                    </a:ext>
                  </a:extLst>
                </a:tr>
                <a:tr h="374377">
                  <a:tc>
                    <a:txBody>
                      <a:bodyPr/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lang="ja-JP" altLang="en-US" sz="900" b="1" dirty="0">
                            <a:solidFill>
                              <a:schemeClr val="tx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観光再始動事業での</a:t>
                        </a:r>
                        <a:endParaRPr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endParaRPr>
                      </a:p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lang="ja-JP" altLang="en-US" sz="900" b="1" dirty="0">
                            <a:solidFill>
                              <a:schemeClr val="tx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目標・実績</a:t>
                        </a:r>
                        <a:endParaRPr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a:tcPr>
                  </a:tc>
                  <a:tc gridSpan="3">
                    <a:txBody>
                      <a:bodyPr/>
                      <a:lstStyle/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Tx/>
                          <a:buFont typeface="Arial"/>
                          <a:buNone/>
                          <a:tabLst/>
                          <a:defRPr/>
                        </a:pPr>
                        <a:r>
                          <a:rPr lang="en-US" altLang="ja-JP" sz="800" b="0" dirty="0">
                            <a:solidFill>
                              <a:schemeClr val="tx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※</a:t>
                        </a:r>
                        <a:r>
                          <a:rPr lang="ja-JP" altLang="en-US" sz="800" b="0" dirty="0">
                            <a:solidFill>
                              <a:schemeClr val="tx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令和</a:t>
                        </a:r>
                        <a:r>
                          <a:rPr lang="en-US" altLang="ja-JP" sz="800" b="0" dirty="0">
                            <a:solidFill>
                              <a:schemeClr val="tx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4</a:t>
                        </a:r>
                        <a:r>
                          <a:rPr lang="ja-JP" altLang="en-US" sz="800" b="0" dirty="0">
                            <a:solidFill>
                              <a:schemeClr val="tx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年補正予算観光再始動事業採択案件の類似提案の場合、申請時目標及び客観的な実績を明示の上、当事業における改善内容を明記</a:t>
                        </a:r>
                        <a:endParaRPr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endParaRPr>
                      </a:p>
                    </a:txBody>
                    <a:tcPr marL="91450" marR="91450" marT="45725" marB="45725">
                      <a:lnL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lt1"/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kumimoji="1" lang="ja-JP" altLang="en-US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kumimoji="1" lang="ja-JP" altLang="en-US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677420309"/>
                    </a:ext>
                  </a:extLst>
                </a:tr>
              </a:tbl>
            </a:graphicData>
          </a:graphic>
        </p:graphicFrame>
        <p:sp>
          <p:nvSpPr>
            <p:cNvPr id="40" name="Google Shape;104;p1"/>
            <p:cNvSpPr/>
            <p:nvPr/>
          </p:nvSpPr>
          <p:spPr>
            <a:xfrm>
              <a:off x="399883" y="739918"/>
              <a:ext cx="1132467" cy="23553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900" b="1" dirty="0">
                  <a:solidFill>
                    <a:schemeClr val="dk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"/>
                  <a:sym typeface="Meiryo"/>
                </a:rPr>
                <a:t>事業の概要</a:t>
              </a:r>
              <a:endParaRPr sz="900" b="1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endParaRPr>
            </a:p>
          </p:txBody>
        </p:sp>
      </p:grp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787954"/>
              </p:ext>
            </p:extLst>
          </p:nvPr>
        </p:nvGraphicFramePr>
        <p:xfrm>
          <a:off x="7768957" y="760258"/>
          <a:ext cx="2080267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2738">
                  <a:extLst>
                    <a:ext uri="{9D8B030D-6E8A-4147-A177-3AD203B41FA5}">
                      <a16:colId xmlns:a16="http://schemas.microsoft.com/office/drawing/2014/main" val="2809059496"/>
                    </a:ext>
                  </a:extLst>
                </a:gridCol>
                <a:gridCol w="397529">
                  <a:extLst>
                    <a:ext uri="{9D8B030D-6E8A-4147-A177-3AD203B41FA5}">
                      <a16:colId xmlns:a16="http://schemas.microsoft.com/office/drawing/2014/main" val="142445802"/>
                    </a:ext>
                  </a:extLst>
                </a:gridCol>
              </a:tblGrid>
              <a:tr h="192480">
                <a:tc>
                  <a:txBody>
                    <a:bodyPr/>
                    <a:lstStyle/>
                    <a:p>
                      <a:pPr lvl="1" algn="ctr"/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申請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251242"/>
                  </a:ext>
                </a:extLst>
              </a:tr>
              <a:tr h="30246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国・地方公共団体等所管事業</a:t>
                      </a:r>
                      <a:endParaRPr kumimoji="1" lang="en-US" altLang="ja-JP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千名以上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or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高付加価値化）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8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394164"/>
                  </a:ext>
                </a:extLst>
              </a:tr>
              <a:tr h="30246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民間企業等支援事業</a:t>
                      </a:r>
                      <a:endParaRPr kumimoji="1" lang="en-US" altLang="ja-JP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千名以上）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8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876098"/>
                  </a:ext>
                </a:extLst>
              </a:tr>
              <a:tr h="30246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民間企業等支援事業</a:t>
                      </a:r>
                      <a:endParaRPr kumimoji="1" lang="en-US" altLang="ja-JP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（高付加価値化）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8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542865"/>
                  </a:ext>
                </a:extLst>
              </a:tr>
            </a:tbl>
          </a:graphicData>
        </a:graphic>
      </p:graphicFrame>
      <p:graphicFrame>
        <p:nvGraphicFramePr>
          <p:cNvPr id="9" name="表 9">
            <a:extLst>
              <a:ext uri="{FF2B5EF4-FFF2-40B4-BE49-F238E27FC236}">
                <a16:creationId xmlns:a16="http://schemas.microsoft.com/office/drawing/2014/main" id="{51F86F66-55DD-1B9F-FAEF-F517BB6BBB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875948"/>
              </p:ext>
            </p:extLst>
          </p:nvPr>
        </p:nvGraphicFramePr>
        <p:xfrm>
          <a:off x="7768957" y="2087530"/>
          <a:ext cx="2080267" cy="3373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69333">
                  <a:extLst>
                    <a:ext uri="{9D8B030D-6E8A-4147-A177-3AD203B41FA5}">
                      <a16:colId xmlns:a16="http://schemas.microsoft.com/office/drawing/2014/main" val="4288039937"/>
                    </a:ext>
                  </a:extLst>
                </a:gridCol>
                <a:gridCol w="410934">
                  <a:extLst>
                    <a:ext uri="{9D8B030D-6E8A-4147-A177-3AD203B41FA5}">
                      <a16:colId xmlns:a16="http://schemas.microsoft.com/office/drawing/2014/main" val="3143566873"/>
                    </a:ext>
                  </a:extLst>
                </a:gridCol>
              </a:tblGrid>
              <a:tr h="337318">
                <a:tc>
                  <a:txBody>
                    <a:bodyPr/>
                    <a:lstStyle/>
                    <a:p>
                      <a:r>
                        <a:rPr kumimoji="1" lang="ja-JP" altLang="en-US" sz="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地方プレミアム体験コンテンツ選定を希望される場合は、○を記載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592976"/>
                  </a:ext>
                </a:extLst>
              </a:tr>
            </a:tbl>
          </a:graphicData>
        </a:graphic>
      </p:graphicFrame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99489C9-6CEF-4781-D4BC-801D7C261118}"/>
              </a:ext>
            </a:extLst>
          </p:cNvPr>
          <p:cNvSpPr/>
          <p:nvPr/>
        </p:nvSpPr>
        <p:spPr>
          <a:xfrm>
            <a:off x="115163" y="189830"/>
            <a:ext cx="771328" cy="23109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100" dirty="0"/>
              <a:t>●●●●●</a:t>
            </a:r>
          </a:p>
        </p:txBody>
      </p:sp>
      <p:sp>
        <p:nvSpPr>
          <p:cNvPr id="5" name="吹き出し: 四角形 4">
            <a:extLst>
              <a:ext uri="{FF2B5EF4-FFF2-40B4-BE49-F238E27FC236}">
                <a16:creationId xmlns:a16="http://schemas.microsoft.com/office/drawing/2014/main" id="{5BF01C45-BD31-5FA9-E42F-BEB6E4BEA181}"/>
              </a:ext>
            </a:extLst>
          </p:cNvPr>
          <p:cNvSpPr/>
          <p:nvPr/>
        </p:nvSpPr>
        <p:spPr>
          <a:xfrm>
            <a:off x="229748" y="425291"/>
            <a:ext cx="2126953" cy="334967"/>
          </a:xfrm>
          <a:prstGeom prst="wedgeRectCallout">
            <a:avLst>
              <a:gd name="adj1" fmla="val -37678"/>
              <a:gd name="adj2" fmla="val -64713"/>
            </a:avLst>
          </a:prstGeom>
          <a:solidFill>
            <a:schemeClr val="bg1"/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/>
              <a:t>申請フォーム送信後に公募事務局より返信されるメールの受付番号を入力</a:t>
            </a:r>
          </a:p>
        </p:txBody>
      </p:sp>
      <p:sp>
        <p:nvSpPr>
          <p:cNvPr id="3" name="吹き出し: 四角形 2">
            <a:extLst>
              <a:ext uri="{FF2B5EF4-FFF2-40B4-BE49-F238E27FC236}">
                <a16:creationId xmlns:a16="http://schemas.microsoft.com/office/drawing/2014/main" id="{CCC265EE-0564-E6BB-811A-10F3AB8BD8F8}"/>
              </a:ext>
            </a:extLst>
          </p:cNvPr>
          <p:cNvSpPr/>
          <p:nvPr/>
        </p:nvSpPr>
        <p:spPr>
          <a:xfrm>
            <a:off x="10029697" y="561559"/>
            <a:ext cx="1829223" cy="334967"/>
          </a:xfrm>
          <a:prstGeom prst="wedgeRectCallout">
            <a:avLst>
              <a:gd name="adj1" fmla="val -56197"/>
              <a:gd name="adj2" fmla="val -92856"/>
            </a:avLst>
          </a:prstGeom>
          <a:solidFill>
            <a:schemeClr val="bg1"/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/>
              <a:t>様式</a:t>
            </a:r>
            <a:r>
              <a:rPr kumimoji="1" lang="en-US" altLang="ja-JP" sz="900" dirty="0"/>
              <a:t>1-1</a:t>
            </a:r>
            <a:r>
              <a:rPr kumimoji="1" lang="ja-JP" altLang="en-US" sz="900" dirty="0"/>
              <a:t>の</a:t>
            </a:r>
            <a:r>
              <a:rPr kumimoji="1" lang="en-US" altLang="ja-JP" sz="900" dirty="0"/>
              <a:t>N6</a:t>
            </a:r>
            <a:r>
              <a:rPr kumimoji="1" lang="ja-JP" altLang="en-US" sz="900" dirty="0"/>
              <a:t>と</a:t>
            </a:r>
            <a:r>
              <a:rPr kumimoji="1" lang="en-US" altLang="ja-JP" sz="900" dirty="0"/>
              <a:t>P6</a:t>
            </a:r>
            <a:r>
              <a:rPr kumimoji="1" lang="ja-JP" altLang="en-US" sz="900" dirty="0"/>
              <a:t>のセルの値を転記してください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EA591F3-2C92-A379-034C-97E5A3E833F3}"/>
              </a:ext>
            </a:extLst>
          </p:cNvPr>
          <p:cNvSpPr/>
          <p:nvPr/>
        </p:nvSpPr>
        <p:spPr>
          <a:xfrm rot="20390877">
            <a:off x="2501684" y="1731629"/>
            <a:ext cx="3987539" cy="63159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Ａ</a:t>
            </a:r>
            <a:r>
              <a:rPr kumimoji="1" lang="en-US" altLang="ja-JP" dirty="0"/>
              <a:t>4</a:t>
            </a:r>
            <a:r>
              <a:rPr kumimoji="1" lang="ja-JP" altLang="en-US" dirty="0"/>
              <a:t>横</a:t>
            </a:r>
            <a:r>
              <a:rPr kumimoji="1" lang="en-US" altLang="ja-JP" dirty="0"/>
              <a:t>1</a:t>
            </a:r>
            <a:r>
              <a:rPr kumimoji="1" lang="ja-JP" altLang="en-US" dirty="0"/>
              <a:t>枚厳守</a:t>
            </a:r>
            <a:endParaRPr kumimoji="1" lang="en-US" altLang="ja-JP" dirty="0"/>
          </a:p>
          <a:p>
            <a:pPr algn="ctr"/>
            <a:r>
              <a:rPr kumimoji="1" lang="en-US" altLang="ja-JP" dirty="0"/>
              <a:t>※</a:t>
            </a:r>
            <a:r>
              <a:rPr kumimoji="1" lang="ja-JP" altLang="en-US" dirty="0"/>
              <a:t>この図形は削除してください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2567592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497</Words>
  <PresentationFormat>A4 210 x 297 mm</PresentationFormat>
  <Paragraphs>55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Yu Gothic UI Semilight</vt:lpstr>
      <vt:lpstr>Meiryo</vt:lpstr>
      <vt:lpstr>游ゴシック</vt:lpstr>
      <vt:lpstr>Arial</vt:lpstr>
      <vt:lpstr>Office テーマ</vt:lpstr>
      <vt:lpstr>事業名：○○○○事業（実施主体名）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2024-01-11T04:32:06Z</dcterms:created>
  <dcterms:modified xsi:type="dcterms:W3CDTF">2024-03-26T02:12:51Z</dcterms:modified>
</cp:coreProperties>
</file>